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2" r:id="rId14"/>
    <p:sldId id="271" r:id="rId15"/>
    <p:sldId id="270" r:id="rId16"/>
    <p:sldId id="272" r:id="rId17"/>
    <p:sldId id="269" r:id="rId18"/>
  </p:sldIdLst>
  <p:sldSz cx="9144000" cy="6858000" type="screen4x3"/>
  <p:notesSz cx="6858000" cy="9144000"/>
  <p:defaultTextStyle>
    <a:defPPr>
      <a:defRPr lang="ar-KW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36B"/>
    <a:srgbClr val="A0A199"/>
    <a:srgbClr val="B2B3AD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13CB7BA-97A3-478E-B855-625D680556F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K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7647316-4971-4FE7-B486-798D91B516F4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K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47316-4971-4FE7-B486-798D91B516F4}" type="slidenum">
              <a:rPr lang="ar-KW" smtClean="0"/>
              <a:pPr/>
              <a:t>8</a:t>
            </a:fld>
            <a:endParaRPr lang="ar-K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.xml"/><Relationship Id="rId3" Type="http://schemas.openxmlformats.org/officeDocument/2006/relationships/image" Target="../media/image1.png"/><Relationship Id="rId7" Type="http://schemas.openxmlformats.org/officeDocument/2006/relationships/slide" Target="../slides/slide4.xml"/><Relationship Id="rId12" Type="http://schemas.openxmlformats.org/officeDocument/2006/relationships/slide" Target="../slides/slide15.xml"/><Relationship Id="rId2" Type="http://schemas.openxmlformats.org/officeDocument/2006/relationships/slide" Target="../slides/slide1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11" Type="http://schemas.openxmlformats.org/officeDocument/2006/relationships/slide" Target="../slides/slide13.xml"/><Relationship Id="rId5" Type="http://schemas.openxmlformats.org/officeDocument/2006/relationships/slide" Target="../slides/slide2.xml"/><Relationship Id="rId10" Type="http://schemas.openxmlformats.org/officeDocument/2006/relationships/slide" Target="../slides/slide8.xml"/><Relationship Id="rId4" Type="http://schemas.openxmlformats.org/officeDocument/2006/relationships/slide" Target="../slides/slide1.xml"/><Relationship Id="rId9" Type="http://schemas.openxmlformats.org/officeDocument/2006/relationships/slide" Target="../slides/slide7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  <p:pic>
        <p:nvPicPr>
          <p:cNvPr id="7" name="Picture 6" descr="pic4.png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ounded Rectangle 8">
            <a:hlinkClick r:id="rId4" action="ppaction://hlinksldjump"/>
          </p:cNvPr>
          <p:cNvSpPr/>
          <p:nvPr userDrawn="1"/>
        </p:nvSpPr>
        <p:spPr>
          <a:xfrm>
            <a:off x="0" y="857232"/>
            <a:ext cx="3929090" cy="928694"/>
          </a:xfrm>
          <a:prstGeom prst="round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3200" b="1" baseline="0" dirty="0" smtClean="0"/>
              <a:t>العاب الفيديو</a:t>
            </a:r>
            <a:endParaRPr lang="en-US" sz="3200" b="1" baseline="0" dirty="0" smtClean="0"/>
          </a:p>
        </p:txBody>
      </p:sp>
      <p:sp>
        <p:nvSpPr>
          <p:cNvPr id="8" name="Pentagon 7">
            <a:hlinkClick r:id="rId5" action="ppaction://hlinksldjump"/>
          </p:cNvPr>
          <p:cNvSpPr/>
          <p:nvPr userDrawn="1"/>
        </p:nvSpPr>
        <p:spPr>
          <a:xfrm>
            <a:off x="1071538" y="1857364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مقدمة</a:t>
            </a:r>
            <a:endParaRPr lang="ar-KW" dirty="0"/>
          </a:p>
        </p:txBody>
      </p:sp>
      <p:sp>
        <p:nvSpPr>
          <p:cNvPr id="22" name="Oval 21"/>
          <p:cNvSpPr/>
          <p:nvPr userDrawn="1"/>
        </p:nvSpPr>
        <p:spPr>
          <a:xfrm>
            <a:off x="714348" y="1857364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1</a:t>
            </a:r>
            <a:endParaRPr lang="ar-KW" dirty="0"/>
          </a:p>
        </p:txBody>
      </p:sp>
      <p:sp>
        <p:nvSpPr>
          <p:cNvPr id="25" name="Pentagon 24">
            <a:hlinkClick r:id="rId6" action="ppaction://hlinksldjump"/>
          </p:cNvPr>
          <p:cNvSpPr/>
          <p:nvPr userDrawn="1"/>
        </p:nvSpPr>
        <p:spPr>
          <a:xfrm>
            <a:off x="1071538" y="2285992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الأهداف</a:t>
            </a:r>
            <a:endParaRPr lang="ar-KW" dirty="0"/>
          </a:p>
        </p:txBody>
      </p:sp>
      <p:sp>
        <p:nvSpPr>
          <p:cNvPr id="26" name="Pentagon 25">
            <a:hlinkClick r:id="rId7" action="ppaction://hlinksldjump"/>
          </p:cNvPr>
          <p:cNvSpPr/>
          <p:nvPr userDrawn="1"/>
        </p:nvSpPr>
        <p:spPr>
          <a:xfrm>
            <a:off x="1071538" y="2714620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الأمور الايجابية</a:t>
            </a:r>
            <a:endParaRPr lang="ar-KW" dirty="0"/>
          </a:p>
        </p:txBody>
      </p:sp>
      <p:sp>
        <p:nvSpPr>
          <p:cNvPr id="27" name="Pentagon 26">
            <a:hlinkClick r:id="rId8" action="ppaction://hlinksldjump"/>
          </p:cNvPr>
          <p:cNvSpPr/>
          <p:nvPr userDrawn="1"/>
        </p:nvSpPr>
        <p:spPr>
          <a:xfrm>
            <a:off x="1071538" y="3143248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الأمور</a:t>
            </a:r>
            <a:r>
              <a:rPr lang="ar-KW" baseline="0" dirty="0" smtClean="0"/>
              <a:t> السلبية</a:t>
            </a:r>
            <a:endParaRPr lang="ar-KW" dirty="0"/>
          </a:p>
        </p:txBody>
      </p:sp>
      <p:sp>
        <p:nvSpPr>
          <p:cNvPr id="28" name="Pentagon 27">
            <a:hlinkClick r:id="rId9" action="ppaction://hlinksldjump"/>
          </p:cNvPr>
          <p:cNvSpPr/>
          <p:nvPr userDrawn="1"/>
        </p:nvSpPr>
        <p:spPr>
          <a:xfrm>
            <a:off x="1071538" y="3571876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كيف</a:t>
            </a:r>
            <a:r>
              <a:rPr lang="ar-KW" baseline="0" dirty="0" smtClean="0"/>
              <a:t> يمكننا التحكم</a:t>
            </a:r>
            <a:endParaRPr lang="ar-KW" dirty="0"/>
          </a:p>
        </p:txBody>
      </p:sp>
      <p:sp>
        <p:nvSpPr>
          <p:cNvPr id="29" name="Pentagon 28">
            <a:hlinkClick r:id="rId10" action="ppaction://hlinksldjump"/>
          </p:cNvPr>
          <p:cNvSpPr/>
          <p:nvPr userDrawn="1"/>
        </p:nvSpPr>
        <p:spPr>
          <a:xfrm>
            <a:off x="1071538" y="4000504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التصنيفات</a:t>
            </a:r>
            <a:endParaRPr lang="ar-KW" dirty="0"/>
          </a:p>
        </p:txBody>
      </p:sp>
      <p:sp>
        <p:nvSpPr>
          <p:cNvPr id="30" name="Pentagon 29">
            <a:hlinkClick r:id="rId11" action="ppaction://hlinksldjump"/>
          </p:cNvPr>
          <p:cNvSpPr/>
          <p:nvPr userDrawn="1"/>
        </p:nvSpPr>
        <p:spPr>
          <a:xfrm>
            <a:off x="1071538" y="4429132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توصيات</a:t>
            </a:r>
            <a:r>
              <a:rPr lang="ar-KW" baseline="0" dirty="0" smtClean="0"/>
              <a:t> عامة</a:t>
            </a:r>
            <a:endParaRPr lang="ar-KW" dirty="0"/>
          </a:p>
        </p:txBody>
      </p:sp>
      <p:sp>
        <p:nvSpPr>
          <p:cNvPr id="31" name="Pentagon 30">
            <a:hlinkClick r:id="rId2" action="ppaction://hlinksldjump"/>
          </p:cNvPr>
          <p:cNvSpPr/>
          <p:nvPr userDrawn="1"/>
        </p:nvSpPr>
        <p:spPr>
          <a:xfrm>
            <a:off x="1071538" y="5286388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المراجع</a:t>
            </a:r>
            <a:endParaRPr lang="ar-KW" dirty="0"/>
          </a:p>
        </p:txBody>
      </p:sp>
      <p:sp>
        <p:nvSpPr>
          <p:cNvPr id="32" name="Pentagon 31">
            <a:hlinkClick r:id="rId12" action="ppaction://hlinksldjump"/>
          </p:cNvPr>
          <p:cNvSpPr/>
          <p:nvPr userDrawn="1"/>
        </p:nvSpPr>
        <p:spPr>
          <a:xfrm>
            <a:off x="1071538" y="4857760"/>
            <a:ext cx="2143140" cy="428628"/>
          </a:xfrm>
          <a:prstGeom prst="homePlate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الجديد في هذا المجال</a:t>
            </a:r>
            <a:r>
              <a:rPr lang="ar-KW" baseline="0" dirty="0" smtClean="0"/>
              <a:t> </a:t>
            </a:r>
            <a:endParaRPr lang="ar-KW" dirty="0"/>
          </a:p>
        </p:txBody>
      </p:sp>
      <p:sp>
        <p:nvSpPr>
          <p:cNvPr id="33" name="Oval 32"/>
          <p:cNvSpPr/>
          <p:nvPr userDrawn="1"/>
        </p:nvSpPr>
        <p:spPr>
          <a:xfrm>
            <a:off x="714348" y="2285992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2</a:t>
            </a:r>
            <a:endParaRPr lang="ar-KW" dirty="0"/>
          </a:p>
        </p:txBody>
      </p:sp>
      <p:sp>
        <p:nvSpPr>
          <p:cNvPr id="34" name="Oval 33"/>
          <p:cNvSpPr/>
          <p:nvPr userDrawn="1"/>
        </p:nvSpPr>
        <p:spPr>
          <a:xfrm>
            <a:off x="714348" y="4429132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7</a:t>
            </a:r>
            <a:endParaRPr lang="ar-KW" dirty="0"/>
          </a:p>
        </p:txBody>
      </p:sp>
      <p:sp>
        <p:nvSpPr>
          <p:cNvPr id="35" name="Oval 34"/>
          <p:cNvSpPr/>
          <p:nvPr userDrawn="1"/>
        </p:nvSpPr>
        <p:spPr>
          <a:xfrm>
            <a:off x="714348" y="4857760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8</a:t>
            </a:r>
            <a:endParaRPr lang="ar-KW" dirty="0"/>
          </a:p>
        </p:txBody>
      </p:sp>
      <p:sp>
        <p:nvSpPr>
          <p:cNvPr id="36" name="Oval 35"/>
          <p:cNvSpPr/>
          <p:nvPr userDrawn="1"/>
        </p:nvSpPr>
        <p:spPr>
          <a:xfrm>
            <a:off x="714348" y="5286388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9</a:t>
            </a:r>
            <a:endParaRPr lang="ar-KW" dirty="0"/>
          </a:p>
        </p:txBody>
      </p:sp>
      <p:sp>
        <p:nvSpPr>
          <p:cNvPr id="37" name="Oval 36"/>
          <p:cNvSpPr/>
          <p:nvPr userDrawn="1"/>
        </p:nvSpPr>
        <p:spPr>
          <a:xfrm>
            <a:off x="714348" y="3571876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5</a:t>
            </a:r>
            <a:endParaRPr lang="ar-KW" dirty="0"/>
          </a:p>
        </p:txBody>
      </p:sp>
      <p:sp>
        <p:nvSpPr>
          <p:cNvPr id="38" name="Oval 37"/>
          <p:cNvSpPr/>
          <p:nvPr userDrawn="1"/>
        </p:nvSpPr>
        <p:spPr>
          <a:xfrm>
            <a:off x="714348" y="4000504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6</a:t>
            </a:r>
            <a:endParaRPr lang="ar-KW" dirty="0"/>
          </a:p>
        </p:txBody>
      </p:sp>
      <p:sp>
        <p:nvSpPr>
          <p:cNvPr id="39" name="Oval 38"/>
          <p:cNvSpPr/>
          <p:nvPr userDrawn="1"/>
        </p:nvSpPr>
        <p:spPr>
          <a:xfrm>
            <a:off x="714348" y="2714620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3</a:t>
            </a:r>
            <a:endParaRPr lang="ar-KW" dirty="0"/>
          </a:p>
        </p:txBody>
      </p:sp>
      <p:sp>
        <p:nvSpPr>
          <p:cNvPr id="40" name="Oval 39"/>
          <p:cNvSpPr/>
          <p:nvPr userDrawn="1"/>
        </p:nvSpPr>
        <p:spPr>
          <a:xfrm>
            <a:off x="714348" y="3143248"/>
            <a:ext cx="428628" cy="428628"/>
          </a:xfrm>
          <a:prstGeom prst="ellipse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dirty="0" smtClean="0"/>
              <a:t>4</a:t>
            </a:r>
            <a:endParaRPr lang="ar-KW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KW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K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K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KW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219A5-6410-4201-97FD-7ED755793447}" type="datetimeFigureOut">
              <a:rPr lang="ar-KW" smtClean="0"/>
              <a:pPr/>
              <a:t>24/06/1433</a:t>
            </a:fld>
            <a:endParaRPr lang="ar-K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K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1D4C9-C0D0-41BA-8DBC-0F591056D576}" type="slidenum">
              <a:rPr lang="ar-KW" smtClean="0"/>
              <a:pPr/>
              <a:t>‹#›</a:t>
            </a:fld>
            <a:endParaRPr lang="ar-K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KW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isesmartkid.com/3-to-6-years-old/4-articles/34-the-good-and-bad-effects-of-video-games" TargetMode="External"/><Relationship Id="rId2" Type="http://schemas.openxmlformats.org/officeDocument/2006/relationships/hyperlink" Target="http://en.wikipedia.org/wiki/Entertainment_Software_Rating_Board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esrb.org/mobil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en.wikipedia.org/wiki/File:ESRB_logo.sv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ny\Desktop\interactive lesson\yu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643050"/>
            <a:ext cx="4572032" cy="4305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428990" y="2214554"/>
          <a:ext cx="5357820" cy="435771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339455"/>
                <a:gridCol w="1339455"/>
                <a:gridCol w="1339455"/>
                <a:gridCol w="1339455"/>
              </a:tblGrid>
              <a:tr h="694829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العمر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الوصف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التقييم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الاختصار</a:t>
                      </a:r>
                      <a:endParaRPr lang="ar-KW" dirty="0"/>
                    </a:p>
                  </a:txBody>
                  <a:tcPr/>
                </a:tc>
              </a:tr>
              <a:tr h="2186379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17 فما فوق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KW" sz="1600" dirty="0" smtClean="0"/>
                        <a:t>مناسبة لأعمار أل 17 فما فوق لأنهم قادرين على الفصل بين الحقيقة </a:t>
                      </a:r>
                      <a:r>
                        <a:rPr lang="ar-KW" sz="1600" dirty="0" err="1" smtClean="0"/>
                        <a:t>و</a:t>
                      </a:r>
                      <a:r>
                        <a:rPr lang="ar-KW" sz="1600" dirty="0" smtClean="0"/>
                        <a:t> الخيال</a:t>
                      </a:r>
                      <a:r>
                        <a:rPr lang="ar-KW" sz="1600" baseline="0" dirty="0" smtClean="0"/>
                        <a:t>  </a:t>
                      </a:r>
                      <a:endParaRPr lang="ar-KW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ناضجين</a:t>
                      </a:r>
                      <a:r>
                        <a:rPr lang="ar-KW" baseline="0" dirty="0" smtClean="0"/>
                        <a:t> </a:t>
                      </a:r>
                      <a:r>
                        <a:rPr lang="en-US" dirty="0" smtClean="0"/>
                        <a:t> (M)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  <a:tr h="1476510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18 فما</a:t>
                      </a:r>
                      <a:r>
                        <a:rPr lang="ar-KW" baseline="0" dirty="0" smtClean="0"/>
                        <a:t> فوق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ليست مناسبة لمن هم اقل</a:t>
                      </a:r>
                      <a:r>
                        <a:rPr lang="ar-KW" baseline="0" dirty="0" smtClean="0"/>
                        <a:t> من هذا العمر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b="1" dirty="0" smtClean="0"/>
                        <a:t>بالغين فقط</a:t>
                      </a:r>
                      <a:r>
                        <a:rPr lang="en-US" dirty="0" smtClean="0"/>
                        <a:t>(AO)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80px-ESRB_Mature_17+_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3143248"/>
            <a:ext cx="762000" cy="1066800"/>
          </a:xfrm>
          <a:prstGeom prst="rect">
            <a:avLst/>
          </a:prstGeom>
        </p:spPr>
      </p:pic>
      <p:pic>
        <p:nvPicPr>
          <p:cNvPr id="4" name="Picture 3" descr="80px-ESRB_Adults_Only_18+_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5214950"/>
            <a:ext cx="762000" cy="1066800"/>
          </a:xfrm>
          <a:prstGeom prst="rect">
            <a:avLst/>
          </a:prstGeom>
        </p:spPr>
      </p:pic>
      <p:sp>
        <p:nvSpPr>
          <p:cNvPr id="5" name="Left Arrow 4">
            <a:hlinkClick r:id="rId4" action="ppaction://hlinksldjump"/>
          </p:cNvPr>
          <p:cNvSpPr/>
          <p:nvPr/>
        </p:nvSpPr>
        <p:spPr>
          <a:xfrm>
            <a:off x="8001024" y="1285860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57620" y="2857496"/>
          <a:ext cx="4714908" cy="257176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292810"/>
                <a:gridCol w="1131460"/>
                <a:gridCol w="1290638"/>
              </a:tblGrid>
              <a:tr h="943412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الوصف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التقييم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الاختصار</a:t>
                      </a:r>
                      <a:endParaRPr lang="ar-KW" dirty="0"/>
                    </a:p>
                  </a:txBody>
                  <a:tcPr/>
                </a:tc>
              </a:tr>
              <a:tr h="1628356">
                <a:tc>
                  <a:txBody>
                    <a:bodyPr/>
                    <a:lstStyle/>
                    <a:p>
                      <a:pPr algn="l" rtl="1"/>
                      <a:r>
                        <a:rPr lang="ar-KW" dirty="0" smtClean="0"/>
                        <a:t>هذا</a:t>
                      </a:r>
                      <a:r>
                        <a:rPr lang="ar-KW" baseline="0" dirty="0" smtClean="0"/>
                        <a:t> الرمز يستخدم فقط في الإعلانات و التسويق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Rating Pending (RP)</a:t>
                      </a:r>
                      <a:endParaRPr lang="ar-KW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80px-ESRB_RP_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3929066"/>
            <a:ext cx="762000" cy="1066800"/>
          </a:xfrm>
          <a:prstGeom prst="rect">
            <a:avLst/>
          </a:prstGeom>
        </p:spPr>
      </p:pic>
      <p:sp>
        <p:nvSpPr>
          <p:cNvPr id="4" name="Left Arrow 3">
            <a:hlinkClick r:id="rId3" action="ppaction://hlinksldjump"/>
          </p:cNvPr>
          <p:cNvSpPr/>
          <p:nvPr/>
        </p:nvSpPr>
        <p:spPr>
          <a:xfrm>
            <a:off x="8001024" y="1285860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643306" y="2857496"/>
          <a:ext cx="5000660" cy="246055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250165"/>
                <a:gridCol w="1250165"/>
                <a:gridCol w="1250165"/>
                <a:gridCol w="1250165"/>
              </a:tblGrid>
              <a:tr h="107157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Recommended for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Description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Rating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Abbreviation</a:t>
                      </a:r>
                      <a:endParaRPr lang="ar-KW" dirty="0"/>
                    </a:p>
                  </a:txBody>
                  <a:tcPr/>
                </a:tc>
              </a:tr>
              <a:tr h="1388985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6 فما فوق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مناسب</a:t>
                      </a:r>
                      <a:r>
                        <a:rPr lang="ar-KW" baseline="0" dirty="0" smtClean="0"/>
                        <a:t> </a:t>
                      </a:r>
                      <a:r>
                        <a:rPr lang="ar-KW" baseline="0" dirty="0" err="1" smtClean="0"/>
                        <a:t>لاغلب</a:t>
                      </a:r>
                      <a:r>
                        <a:rPr lang="ar-KW" baseline="0" dirty="0" smtClean="0"/>
                        <a:t> لجميع </a:t>
                      </a:r>
                      <a:r>
                        <a:rPr lang="ar-KW" baseline="0" dirty="0" err="1" smtClean="0"/>
                        <a:t>الاعمار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b="1" dirty="0" smtClean="0"/>
                        <a:t>من</a:t>
                      </a:r>
                      <a:r>
                        <a:rPr lang="ar-KW" b="1" baseline="0" dirty="0" smtClean="0"/>
                        <a:t> الطفولة </a:t>
                      </a:r>
                      <a:r>
                        <a:rPr lang="ar-KW" b="1" baseline="0" dirty="0" err="1" smtClean="0"/>
                        <a:t>الى</a:t>
                      </a:r>
                      <a:r>
                        <a:rPr lang="ar-KW" b="1" baseline="0" dirty="0" smtClean="0"/>
                        <a:t> البلوغ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80px-ESRB_-_K-Av2_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4071942"/>
            <a:ext cx="762000" cy="1038225"/>
          </a:xfrm>
          <a:prstGeom prst="rect">
            <a:avLst/>
          </a:prstGeom>
        </p:spPr>
      </p:pic>
      <p:sp>
        <p:nvSpPr>
          <p:cNvPr id="4" name="Left Arrow 3">
            <a:hlinkClick r:id="rId3" action="ppaction://hlinksldjump"/>
          </p:cNvPr>
          <p:cNvSpPr/>
          <p:nvPr/>
        </p:nvSpPr>
        <p:spPr>
          <a:xfrm>
            <a:off x="8001024" y="1285860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500430" y="1500174"/>
            <a:ext cx="5357850" cy="5357826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KW" sz="2000" dirty="0" smtClean="0">
              <a:solidFill>
                <a:schemeClr val="tx1"/>
              </a:solidFill>
            </a:endParaRPr>
          </a:p>
          <a:p>
            <a:pPr algn="ctr"/>
            <a:r>
              <a:rPr lang="ar-KW" sz="2800" b="1" dirty="0" smtClean="0">
                <a:solidFill>
                  <a:schemeClr val="tx1"/>
                </a:solidFill>
              </a:rPr>
              <a:t>توصيات عامة 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algn="ctr"/>
            <a:r>
              <a:rPr lang="ar-KW" sz="2000" dirty="0" smtClean="0">
                <a:solidFill>
                  <a:schemeClr val="tx1"/>
                </a:solidFill>
              </a:rPr>
              <a:t>1 راقب العاب الفيديو كما تراقب محتوى التلفاز </a:t>
            </a:r>
            <a:r>
              <a:rPr lang="ar-KW" sz="2000" dirty="0" err="1" smtClean="0">
                <a:solidFill>
                  <a:schemeClr val="tx1"/>
                </a:solidFill>
              </a:rPr>
              <a:t>و</a:t>
            </a:r>
            <a:r>
              <a:rPr lang="ar-KW" sz="2000" dirty="0" smtClean="0">
                <a:solidFill>
                  <a:schemeClr val="tx1"/>
                </a:solidFill>
              </a:rPr>
              <a:t> ووسائل الإعلام </a:t>
            </a:r>
            <a:r>
              <a:rPr lang="ar-KW" sz="2000" dirty="0" smtClean="0">
                <a:solidFill>
                  <a:schemeClr val="tx1"/>
                </a:solidFill>
              </a:rPr>
              <a:t>الأخرى</a:t>
            </a:r>
            <a:endParaRPr lang="ar-KW" sz="2000" dirty="0" smtClean="0">
              <a:solidFill>
                <a:schemeClr val="tx1"/>
              </a:solidFill>
            </a:endParaRPr>
          </a:p>
          <a:p>
            <a:pPr algn="ctr"/>
            <a:endParaRPr lang="en-US" sz="2800" b="1" dirty="0" smtClean="0">
              <a:solidFill>
                <a:schemeClr val="tx1"/>
              </a:solidFill>
            </a:endParaRPr>
          </a:p>
          <a:p>
            <a:pPr algn="ctr"/>
            <a:endParaRPr lang="en-US" sz="2800" b="1" dirty="0" smtClean="0">
              <a:solidFill>
                <a:schemeClr val="tx1"/>
              </a:solidFill>
            </a:endParaRPr>
          </a:p>
          <a:p>
            <a:pPr algn="ctr"/>
            <a:endParaRPr lang="ar-KW" sz="2800" b="1" dirty="0" smtClean="0">
              <a:solidFill>
                <a:schemeClr val="tx1"/>
              </a:solidFill>
            </a:endParaRPr>
          </a:p>
          <a:p>
            <a:pPr algn="ctr"/>
            <a:endParaRPr lang="en-US" sz="2800" b="1" dirty="0" smtClean="0">
              <a:solidFill>
                <a:schemeClr val="tx1"/>
              </a:solidFill>
            </a:endParaRPr>
          </a:p>
          <a:p>
            <a:endParaRPr lang="ar-KW" sz="2000" dirty="0" smtClean="0">
              <a:solidFill>
                <a:schemeClr val="tx1"/>
              </a:solidFill>
            </a:endParaRPr>
          </a:p>
          <a:p>
            <a:r>
              <a:rPr lang="ar-KW" sz="2000" dirty="0" smtClean="0">
                <a:solidFill>
                  <a:schemeClr val="tx1"/>
                </a:solidFill>
              </a:rPr>
              <a:t>2 حدد مقدار الوقت المسموح </a:t>
            </a:r>
            <a:r>
              <a:rPr lang="ar-KW" sz="2000" dirty="0" err="1" smtClean="0">
                <a:solidFill>
                  <a:schemeClr val="tx1"/>
                </a:solidFill>
              </a:rPr>
              <a:t>به</a:t>
            </a:r>
            <a:r>
              <a:rPr lang="ar-KW" sz="2000" dirty="0" smtClean="0">
                <a:solidFill>
                  <a:schemeClr val="tx1"/>
                </a:solidFill>
              </a:rPr>
              <a:t> للعب في المنزل , أيضا احرص على ترشيح لعبة فيديو معينة </a:t>
            </a:r>
            <a:endParaRPr lang="ar-KW" sz="2000" dirty="0" smtClean="0">
              <a:solidFill>
                <a:schemeClr val="tx1"/>
              </a:solidFill>
            </a:endParaRPr>
          </a:p>
          <a:p>
            <a:endParaRPr lang="ar-KW" sz="2000" dirty="0" smtClean="0">
              <a:solidFill>
                <a:schemeClr val="tx1"/>
              </a:solidFill>
            </a:endParaRPr>
          </a:p>
          <a:p>
            <a:endParaRPr lang="ar-KW" sz="2000" dirty="0" smtClean="0">
              <a:solidFill>
                <a:schemeClr val="tx1"/>
              </a:solidFill>
            </a:endParaRPr>
          </a:p>
          <a:p>
            <a:endParaRPr lang="ar-KW" sz="2000" dirty="0" smtClean="0">
              <a:solidFill>
                <a:schemeClr val="tx1"/>
              </a:solidFill>
            </a:endParaRPr>
          </a:p>
          <a:p>
            <a:endParaRPr lang="ar-KW" sz="2000" dirty="0" smtClean="0">
              <a:solidFill>
                <a:schemeClr val="tx1"/>
              </a:solidFill>
            </a:endParaRPr>
          </a:p>
          <a:p>
            <a:r>
              <a:rPr lang="ar-KW" sz="2000" dirty="0" smtClean="0">
                <a:solidFill>
                  <a:schemeClr val="tx1"/>
                </a:solidFill>
              </a:rPr>
              <a:t>3 لاحظ التغيرات في سلوك أبناؤك و اتخذ اللازم 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l"/>
            <a:endParaRPr lang="ar-KW" sz="2000" dirty="0">
              <a:solidFill>
                <a:schemeClr val="tx1"/>
              </a:solidFill>
            </a:endParaRPr>
          </a:p>
        </p:txBody>
      </p:sp>
      <p:sp>
        <p:nvSpPr>
          <p:cNvPr id="8" name="Right Arrow 7">
            <a:hlinkClick r:id="rId2" action="ppaction://hlinksldjump"/>
          </p:cNvPr>
          <p:cNvSpPr/>
          <p:nvPr/>
        </p:nvSpPr>
        <p:spPr>
          <a:xfrm>
            <a:off x="8358182" y="928670"/>
            <a:ext cx="785818" cy="571504"/>
          </a:xfrm>
          <a:prstGeom prst="righ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pic</a:t>
            </a:r>
            <a:endParaRPr lang="ar-KW" dirty="0">
              <a:solidFill>
                <a:schemeClr val="tx1"/>
              </a:solidFill>
            </a:endParaRPr>
          </a:p>
        </p:txBody>
      </p:sp>
      <p:pic>
        <p:nvPicPr>
          <p:cNvPr id="4" name="Picture 3" descr="untitled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2643182"/>
            <a:ext cx="4357718" cy="1742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FLMCANTJJ1RCAXA3619CACOI7ONCAWWNG5YCAOCV4A6CASLKMGACAQPMNE7CAADLXSCCA15S03QCAY3D0VMCA3Z4W9JCACAAQGDCAX7K1UTCAV5IDJTCASGX3KHCAHQD6TGCAFKTU7CCA9X4NR6CA0CCPGX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286388"/>
            <a:ext cx="5072098" cy="1142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643306" y="1857364"/>
            <a:ext cx="5214974" cy="4643470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pic>
        <p:nvPicPr>
          <p:cNvPr id="3" name="Picture 2" descr="Z0SCAT7BKN8CACAEROYCAYG994OCAZEJ0N3CAXWLMU4CAEOBX81CAJB0S26CAU0QMF6CAIGLXB4CA1OFRANCA6RA8BNCA0S3E7BCA91YYXICAV9PAG1CACEN175CACKB0F4CA2MIGY7CAKR2BQCCAWNWIL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285992"/>
            <a:ext cx="2143140" cy="3567132"/>
          </a:xfrm>
          <a:prstGeom prst="rect">
            <a:avLst/>
          </a:prstGeom>
        </p:spPr>
      </p:pic>
      <p:pic>
        <p:nvPicPr>
          <p:cNvPr id="4" name="Picture 3" descr="pic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285992"/>
            <a:ext cx="2095916" cy="3500462"/>
          </a:xfrm>
          <a:prstGeom prst="rect">
            <a:avLst/>
          </a:prstGeom>
        </p:spPr>
      </p:pic>
      <p:sp>
        <p:nvSpPr>
          <p:cNvPr id="6" name="Left Arrow 5">
            <a:hlinkClick r:id="rId4" action="ppaction://hlinksldjump"/>
          </p:cNvPr>
          <p:cNvSpPr/>
          <p:nvPr/>
        </p:nvSpPr>
        <p:spPr>
          <a:xfrm>
            <a:off x="8001024" y="1285860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00430" y="1428736"/>
            <a:ext cx="5357850" cy="5072098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2800" dirty="0" smtClean="0">
                <a:solidFill>
                  <a:schemeClr val="bg1"/>
                </a:solidFill>
              </a:rPr>
              <a:t>هذه التقييمات متاحة في الايفون ,الاندريويد.و تطبيقات الويندوز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ar-KW" dirty="0"/>
          </a:p>
        </p:txBody>
      </p:sp>
      <p:pic>
        <p:nvPicPr>
          <p:cNvPr id="3" name="Picture 2" descr="283958_10150259588569000_77687788999_7325390_869266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2643182"/>
            <a:ext cx="4572032" cy="3640957"/>
          </a:xfrm>
          <a:prstGeom prst="rect">
            <a:avLst/>
          </a:prstGeom>
        </p:spPr>
      </p:pic>
      <p:sp>
        <p:nvSpPr>
          <p:cNvPr id="4" name="Right Arrow 3">
            <a:hlinkClick r:id="rId3" action="ppaction://hlinksldjump"/>
          </p:cNvPr>
          <p:cNvSpPr/>
          <p:nvPr/>
        </p:nvSpPr>
        <p:spPr>
          <a:xfrm>
            <a:off x="8000992" y="785794"/>
            <a:ext cx="1143008" cy="642942"/>
          </a:xfrm>
          <a:prstGeom prst="righ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example</a:t>
            </a:r>
            <a:endParaRPr lang="ar-KW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8992" y="1857364"/>
            <a:ext cx="5357850" cy="4572032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ar-KW" dirty="0"/>
          </a:p>
        </p:txBody>
      </p:sp>
      <p:pic>
        <p:nvPicPr>
          <p:cNvPr id="3" name="Picture 2" descr="2YNCATL22Q9CA4KAORPCA330I79CAA3GUYICAGFVZH7CAJ3KOCRCA6RW5P0CA0VPR10CAG172Q6CANGOUOFCAI6UVAFCARBG2EVCA3U8637CA19F5PFCAR7U0I8CAPVCLRLCA530JJCCA0O3QJUCAN31FX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4214818"/>
            <a:ext cx="1462085" cy="1928826"/>
          </a:xfrm>
          <a:prstGeom prst="rect">
            <a:avLst/>
          </a:prstGeom>
        </p:spPr>
      </p:pic>
      <p:pic>
        <p:nvPicPr>
          <p:cNvPr id="4" name="Picture 3" descr="8D7CAVOBSPACAN2N3WQCAMA2VCSCAWVQV4NCABRHZEECAZA8I2ECA5AJT4GCA4ZLXFQCA2335Z7CAEMGSSVCAIKMQ3YCA32821DCA01B2JZCA22CX8GCADJQ81YCA4HTCOZCA7SL74XCADLJN7BCA2PXKB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2143116"/>
            <a:ext cx="1500198" cy="1857388"/>
          </a:xfrm>
          <a:prstGeom prst="rect">
            <a:avLst/>
          </a:prstGeom>
        </p:spPr>
      </p:pic>
      <p:pic>
        <p:nvPicPr>
          <p:cNvPr id="5" name="Picture 4" descr="5WBCAQY3G37CAUDM10JCA2C7JH2CA1ME494CAQ03GDHCAZSLVYHCA5V6NWTCAWZ2M6ZCAKOWS20CAQQOTVICAB8WJY9CA89ANLUCADBWBKECATAX5NZCA584M5PCAYX6H4HCA5RS5S0CA274FLHCA0Q89H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4286256"/>
            <a:ext cx="1657349" cy="1900233"/>
          </a:xfrm>
          <a:prstGeom prst="rect">
            <a:avLst/>
          </a:prstGeom>
        </p:spPr>
      </p:pic>
      <p:pic>
        <p:nvPicPr>
          <p:cNvPr id="6" name="Picture 5" descr="kak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2143116"/>
            <a:ext cx="1500198" cy="1857388"/>
          </a:xfrm>
          <a:prstGeom prst="rect">
            <a:avLst/>
          </a:prstGeom>
        </p:spPr>
      </p:pic>
      <p:sp>
        <p:nvSpPr>
          <p:cNvPr id="7" name="Left Arrow 6">
            <a:hlinkClick r:id="rId6" action="ppaction://hlinksldjump"/>
          </p:cNvPr>
          <p:cNvSpPr/>
          <p:nvPr/>
        </p:nvSpPr>
        <p:spPr>
          <a:xfrm>
            <a:off x="8001024" y="1285860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71868" y="1500174"/>
            <a:ext cx="5143536" cy="5072098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 smtClean="0"/>
              <a:t>     </a:t>
            </a:r>
            <a:r>
              <a:rPr lang="ar-KW" sz="3600" dirty="0" smtClean="0"/>
              <a:t>المراجع  </a:t>
            </a:r>
            <a:endParaRPr lang="en-US" sz="3600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>
                <a:hlinkClick r:id="rId2"/>
              </a:rPr>
              <a:t>http://en.wikipedia.org/wiki/Entertainment_Software_Rating_Board#cite_note-whatesrb-0</a:t>
            </a:r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>
                <a:hlinkClick r:id="rId3"/>
              </a:rPr>
              <a:t>http://www.raisesmartkid.com/3-to-6-years-old/4-articles/34-the-good-and-bad-effects-of-video-games</a:t>
            </a:r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>
                <a:hlinkClick r:id="rId4"/>
              </a:rPr>
              <a:t>http://www.esrb.org/mobile/</a:t>
            </a:r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http://www.google.com.kw/ 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ar-KW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8992" y="1928802"/>
            <a:ext cx="5429288" cy="4714908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4" name="Rectangle 3"/>
          <p:cNvSpPr/>
          <p:nvPr/>
        </p:nvSpPr>
        <p:spPr>
          <a:xfrm>
            <a:off x="3786182" y="2285992"/>
            <a:ext cx="492922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KW" sz="2800" b="1" dirty="0" smtClean="0"/>
              <a:t>مقدمه</a:t>
            </a:r>
          </a:p>
          <a:p>
            <a:pPr algn="ctr"/>
            <a:r>
              <a:rPr lang="ar-KW" sz="2000" dirty="0" smtClean="0"/>
              <a:t>الفيديو وألعاب الكمبيوتر، لها شعبية كبيرة عند الصغار، وتعتبر أنشطة ترفيهية للطفل ولكن قد يكتسب الأطفال عادات سيئة مثل العنف </a:t>
            </a:r>
            <a:r>
              <a:rPr lang="ar-KW" sz="2000" dirty="0" smtClean="0"/>
              <a:t> </a:t>
            </a:r>
            <a:r>
              <a:rPr lang="ar-KW" sz="2000" dirty="0" err="1" smtClean="0"/>
              <a:t>و</a:t>
            </a:r>
            <a:r>
              <a:rPr lang="ar-KW" sz="2000" dirty="0" smtClean="0"/>
              <a:t> </a:t>
            </a:r>
            <a:r>
              <a:rPr lang="ar-KW" sz="2000" dirty="0" smtClean="0"/>
              <a:t>الإدمان و ظهور الألفاظ الجديدة على المجتمع </a:t>
            </a:r>
            <a:br>
              <a:rPr lang="ar-KW" sz="2000" dirty="0" smtClean="0"/>
            </a:br>
            <a:endParaRPr lang="ar-KW" sz="2000" dirty="0" smtClean="0"/>
          </a:p>
          <a:p>
            <a:pPr algn="ctr"/>
            <a:endParaRPr lang="ar-KW" sz="2000" dirty="0" smtClean="0"/>
          </a:p>
          <a:p>
            <a:pPr algn="ctr"/>
            <a:endParaRPr lang="ar-KW" sz="2000" dirty="0" smtClean="0"/>
          </a:p>
          <a:p>
            <a:pPr algn="ctr"/>
            <a:endParaRPr lang="ar-KW" sz="2000" dirty="0" smtClean="0"/>
          </a:p>
          <a:p>
            <a:pPr algn="ctr"/>
            <a:endParaRPr lang="ar-KW" sz="2000" dirty="0" smtClean="0"/>
          </a:p>
          <a:p>
            <a:pPr algn="ctr"/>
            <a:endParaRPr lang="ar-KW" sz="2000" dirty="0" smtClean="0"/>
          </a:p>
          <a:p>
            <a:pPr algn="ctr"/>
            <a:r>
              <a:rPr lang="ar-KW" sz="2000" dirty="0" smtClean="0"/>
              <a:t/>
            </a:r>
            <a:br>
              <a:rPr lang="ar-KW" sz="2000" dirty="0" smtClean="0"/>
            </a:br>
            <a:r>
              <a:rPr lang="ar-KW" sz="2000" dirty="0" smtClean="0"/>
              <a:t>  </a:t>
            </a:r>
            <a:r>
              <a:rPr lang="ar-KW" sz="2000" dirty="0" smtClean="0"/>
              <a:t>لذا سوف </a:t>
            </a:r>
            <a:r>
              <a:rPr lang="ar-KW" sz="2000" dirty="0" smtClean="0"/>
              <a:t>نعرض كيف نحقق الأهداف المرجوة </a:t>
            </a:r>
            <a:endParaRPr lang="ar-KW" sz="2000" dirty="0"/>
          </a:p>
        </p:txBody>
      </p:sp>
      <p:pic>
        <p:nvPicPr>
          <p:cNvPr id="5" name="Picture 4" descr="7NUCA3IME4DCAVI7SQWCAJH01E4CAR7MVOVCAVW8I0MCA1L51NLCAMXNTRUCA2W73L0CAMP5DFVCAME5EQFCABXQL04CACF37V9CA5XMQR6CARLKBUJCATR7SKZCAUI6882CAMY0OITCAKHF2KMCA47LM5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4071942"/>
            <a:ext cx="2071701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3KOCABW325UCABIWXXZCARXJJD4CA21WRXGCAXX7AMVCAOYKR3RCA29JJR3CAD9UQ0JCAA6LBO2CAL6IBLZCAFBHIPACASJ86D9CADK1UP5CAO8JSQ5CAVX515ZCAGVF78MCAD99TX9CAITMGEGCA67N5Z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4071942"/>
            <a:ext cx="207170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868" y="2000240"/>
            <a:ext cx="5143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rtl="0">
              <a:buClr>
                <a:schemeClr val="tx2"/>
              </a:buClr>
            </a:pPr>
            <a:r>
              <a:rPr lang="ar-KW" sz="3200" dirty="0" smtClean="0"/>
              <a:t># التأكد من مناسبة هذه الألعاب لسن الطفل </a:t>
            </a:r>
          </a:p>
          <a:p>
            <a:pPr marL="457200" indent="-457200" rtl="0">
              <a:buClr>
                <a:schemeClr val="tx2"/>
              </a:buClr>
            </a:pPr>
            <a:r>
              <a:rPr lang="ar-KW" sz="3200" dirty="0" smtClean="0"/>
              <a:t># الحرص على تامين المرح </a:t>
            </a:r>
            <a:r>
              <a:rPr lang="ar-KW" sz="3200" dirty="0" err="1" smtClean="0"/>
              <a:t>و</a:t>
            </a:r>
            <a:r>
              <a:rPr lang="ar-KW" sz="3200" dirty="0" smtClean="0"/>
              <a:t> الأمان بنفس الوقت</a:t>
            </a:r>
          </a:p>
          <a:p>
            <a:pPr marL="457200" indent="-457200" rtl="0">
              <a:buClr>
                <a:schemeClr val="tx2"/>
              </a:buClr>
            </a:pPr>
            <a:r>
              <a:rPr lang="ar-KW" sz="3200" dirty="0" smtClean="0"/>
              <a:t># تطوير مهارات التعامل مع التكنولوجيا</a:t>
            </a:r>
          </a:p>
          <a:p>
            <a:pPr algn="l" rtl="0">
              <a:buClr>
                <a:schemeClr val="tx2"/>
              </a:buClr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Calibri" pitchFamily="34" charset="0"/>
              <a:buChar char="»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Calibri" pitchFamily="34" charset="0"/>
              <a:buChar char="»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Calibri" pitchFamily="34" charset="0"/>
              <a:buChar char="»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Calibri" pitchFamily="34" charset="0"/>
              <a:buChar char="»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Calibri" pitchFamily="34" charset="0"/>
              <a:buChar char="»"/>
            </a:pPr>
            <a:endParaRPr lang="en-US" sz="2400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86116" y="1285860"/>
            <a:ext cx="5857884" cy="5357850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3" name="Rectangle 2"/>
          <p:cNvSpPr/>
          <p:nvPr/>
        </p:nvSpPr>
        <p:spPr>
          <a:xfrm>
            <a:off x="3071802" y="1000108"/>
            <a:ext cx="571504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KW" sz="2400" b="1" dirty="0" smtClean="0"/>
          </a:p>
          <a:p>
            <a:pPr algn="ctr"/>
            <a:r>
              <a:rPr lang="ar-KW" sz="2400" b="1" dirty="0" smtClean="0"/>
              <a:t>الأمور الايجابية</a:t>
            </a:r>
            <a:endParaRPr lang="ar-KW" sz="2400" b="1" dirty="0" smtClean="0"/>
          </a:p>
          <a:p>
            <a:r>
              <a:rPr lang="en-US" dirty="0" smtClean="0"/>
              <a:t> </a:t>
            </a:r>
            <a:r>
              <a:rPr lang="ar-KW" dirty="0" smtClean="0"/>
              <a:t>1 </a:t>
            </a:r>
            <a:r>
              <a:rPr lang="en-US" dirty="0" smtClean="0"/>
              <a:t> </a:t>
            </a:r>
            <a:r>
              <a:rPr lang="ar-KW" sz="2000" dirty="0" smtClean="0"/>
              <a:t>إتباع </a:t>
            </a:r>
            <a:r>
              <a:rPr lang="ar-KW" sz="2000" dirty="0" smtClean="0"/>
              <a:t>الإرشادات </a:t>
            </a:r>
            <a:r>
              <a:rPr lang="ar-KW" sz="2000" dirty="0" smtClean="0"/>
              <a:t>                      2 </a:t>
            </a:r>
            <a:r>
              <a:rPr lang="ar-KW" sz="2000" dirty="0" smtClean="0"/>
              <a:t>وحل المشكلات والمنطق</a:t>
            </a:r>
            <a:endParaRPr lang="ar-KW" sz="2000" dirty="0" smtClean="0"/>
          </a:p>
          <a:p>
            <a:endParaRPr lang="ar-KW" sz="2000" dirty="0" smtClean="0"/>
          </a:p>
          <a:p>
            <a:endParaRPr lang="ar-KW" sz="2000" dirty="0" smtClean="0"/>
          </a:p>
          <a:p>
            <a:endParaRPr lang="ar-KW" sz="2000" dirty="0" smtClean="0"/>
          </a:p>
          <a:p>
            <a:r>
              <a:rPr lang="ar-KW" sz="2000" dirty="0" smtClean="0"/>
              <a:t/>
            </a:r>
            <a:br>
              <a:rPr lang="ar-KW" sz="2000" dirty="0" smtClean="0"/>
            </a:br>
            <a:endParaRPr lang="ar-KW" sz="2000" dirty="0" smtClean="0"/>
          </a:p>
          <a:p>
            <a:r>
              <a:rPr lang="ar-KW" sz="2000" dirty="0" smtClean="0"/>
              <a:t/>
            </a:r>
            <a:br>
              <a:rPr lang="ar-KW" sz="2000" dirty="0" smtClean="0"/>
            </a:br>
            <a:r>
              <a:rPr lang="ar-KW" sz="2000" dirty="0" smtClean="0"/>
              <a:t>3 </a:t>
            </a:r>
            <a:r>
              <a:rPr lang="ar-KW" sz="2000" dirty="0" smtClean="0"/>
              <a:t>التفكير السريع، مما يجعل تحليل سريع واتخاذ القرارات</a:t>
            </a:r>
            <a:r>
              <a:rPr lang="ar-KW" sz="2000" dirty="0" smtClean="0"/>
              <a:t>.</a:t>
            </a:r>
          </a:p>
          <a:p>
            <a:endParaRPr lang="ar-KW" sz="2000" dirty="0" smtClean="0"/>
          </a:p>
          <a:p>
            <a:endParaRPr lang="ar-KW" sz="2000" dirty="0" smtClean="0"/>
          </a:p>
          <a:p>
            <a:endParaRPr lang="ar-KW" sz="2000" dirty="0" smtClean="0"/>
          </a:p>
          <a:p>
            <a:endParaRPr lang="ar-KW" sz="2000" dirty="0" smtClean="0"/>
          </a:p>
          <a:p>
            <a:endParaRPr lang="ar-KW" sz="2000" dirty="0" smtClean="0"/>
          </a:p>
          <a:p>
            <a:r>
              <a:rPr lang="ar-KW" sz="2000" dirty="0" smtClean="0"/>
              <a:t/>
            </a:r>
            <a:br>
              <a:rPr lang="ar-KW" sz="2000" dirty="0" smtClean="0"/>
            </a:br>
            <a:r>
              <a:rPr lang="ar-KW" sz="2000" dirty="0" smtClean="0"/>
              <a:t>4 تطوير </a:t>
            </a:r>
            <a:r>
              <a:rPr lang="ar-KW" sz="2000" dirty="0" smtClean="0"/>
              <a:t>مهارات القراءة والرياضيات</a:t>
            </a:r>
            <a:br>
              <a:rPr lang="ar-KW" sz="2000" dirty="0" smtClean="0"/>
            </a:br>
            <a:r>
              <a:rPr lang="ar-KW" sz="2000" dirty="0" smtClean="0"/>
              <a:t/>
            </a:r>
            <a:br>
              <a:rPr lang="ar-KW" sz="2000" dirty="0" smtClean="0"/>
            </a:br>
            <a:r>
              <a:rPr lang="ar-KW" sz="2000" dirty="0" smtClean="0"/>
              <a:t/>
            </a:r>
            <a:br>
              <a:rPr lang="ar-KW" sz="2000" dirty="0" smtClean="0"/>
            </a:br>
            <a:r>
              <a:rPr lang="ar-KW" sz="2000" dirty="0" smtClean="0"/>
              <a:t> </a:t>
            </a:r>
            <a:endParaRPr lang="ar-KW" sz="2000" dirty="0"/>
          </a:p>
        </p:txBody>
      </p:sp>
      <p:pic>
        <p:nvPicPr>
          <p:cNvPr id="4" name="Picture 3" descr="Y53CAKKN68UCA6DQU61CAXUJBUVCAAQJ3FHCAUSA4OXCAE4BQ6OCAUGDS2ECAJUZ1U0CATYO2D8CAIQNDCLCA5FZHAXCA8V9VFVCAUYDYRWCAXZITDWCAJI6PX7CA8RDSXRCAIV511YCATZQFN0CAC4P3D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071679"/>
            <a:ext cx="2390775" cy="1571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143116"/>
            <a:ext cx="240030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ZOCCAFSK9NTCAF218D1CAV3GIDZCAQI47HECAT2F3VPCAPLIDZOCAQ8IA2VCAITJT51CAOLTCU6CA0MIFPDCALXTWT2CACEUZHQCA3TOTYDCAZBPQP8CA3VJKAKCAQN1DM3CAAUX90NCA9XQLWJCARNXDO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4286256"/>
            <a:ext cx="478634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8992" y="2071678"/>
            <a:ext cx="5286412" cy="4572032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3" name="Rectangle 2"/>
          <p:cNvSpPr/>
          <p:nvPr/>
        </p:nvSpPr>
        <p:spPr>
          <a:xfrm>
            <a:off x="4071934" y="2413338"/>
            <a:ext cx="450059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KW" sz="2800" b="1" dirty="0" smtClean="0"/>
              <a:t>الأمور السلبية</a:t>
            </a:r>
          </a:p>
          <a:p>
            <a:pPr algn="l"/>
            <a:endParaRPr lang="ar-KW" sz="2000" dirty="0" smtClean="0"/>
          </a:p>
          <a:p>
            <a:pPr algn="l"/>
            <a:r>
              <a:rPr lang="ar-KW" sz="2000" dirty="0" smtClean="0"/>
              <a:t>ويلقى باللوم على معظم الآثار السيئة لألعاب الفيديو في أعمال العنف التي تحتوي عليها العاب الفيديو . الأطفال الذين يلعبون ألعاب الفيديو العنيفة هم أكثر أكثر عرضة لزيادة  الأفكار العدوانية، والمشاعر، والسلوكيات، وانخفاض التعامل  الاجتماعي الإيجابي</a:t>
            </a:r>
            <a:endParaRPr lang="ar-KW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4286248" y="5143512"/>
            <a:ext cx="3643338" cy="1143008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List of the bad effects</a:t>
            </a:r>
            <a:endParaRPr lang="ar-KW" sz="2000" dirty="0">
              <a:solidFill>
                <a:schemeClr val="tx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714744" y="5572140"/>
            <a:ext cx="642942" cy="571504"/>
          </a:xfrm>
          <a:prstGeom prst="rightArrow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6" name="Left Arrow 5"/>
          <p:cNvSpPr/>
          <p:nvPr/>
        </p:nvSpPr>
        <p:spPr>
          <a:xfrm>
            <a:off x="7858148" y="5500702"/>
            <a:ext cx="785818" cy="642942"/>
          </a:xfrm>
          <a:prstGeom prst="leftArrow">
            <a:avLst/>
          </a:prstGeom>
          <a:solidFill>
            <a:srgbClr val="A0A199"/>
          </a:solidFill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8992" y="1000108"/>
            <a:ext cx="5214974" cy="5500726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ctr">
              <a:lnSpc>
                <a:spcPct val="150000"/>
              </a:lnSpc>
            </a:pPr>
            <a:endParaRPr lang="ar-KW" sz="2400" b="1" dirty="0" smtClean="0">
              <a:solidFill>
                <a:schemeClr val="tx1"/>
              </a:solidFill>
            </a:endParaRPr>
          </a:p>
          <a:p>
            <a:pPr marL="342900" indent="-342900" algn="ctr">
              <a:lnSpc>
                <a:spcPct val="150000"/>
              </a:lnSpc>
            </a:pPr>
            <a:endParaRPr lang="ar-KW" sz="2400" b="1" dirty="0" smtClean="0">
              <a:solidFill>
                <a:schemeClr val="tx1"/>
              </a:solidFill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ar-KW" sz="2400" b="1" dirty="0" smtClean="0">
                <a:solidFill>
                  <a:schemeClr val="tx1"/>
                </a:solidFill>
              </a:rPr>
              <a:t>الأمور </a:t>
            </a:r>
            <a:r>
              <a:rPr lang="ar-KW" sz="2400" b="1" dirty="0" smtClean="0">
                <a:solidFill>
                  <a:schemeClr val="tx1"/>
                </a:solidFill>
              </a:rPr>
              <a:t>السلبية </a:t>
            </a:r>
          </a:p>
          <a:p>
            <a:pPr marL="342900" indent="-342900">
              <a:lnSpc>
                <a:spcPct val="150000"/>
              </a:lnSpc>
            </a:pPr>
            <a:r>
              <a:rPr lang="ar-KW" dirty="0" smtClean="0">
                <a:solidFill>
                  <a:schemeClr val="tx1"/>
                </a:solidFill>
              </a:rPr>
              <a:t>1 كثرة العاب  الفيديو  تجعل ابنك معزول </a:t>
            </a:r>
            <a:r>
              <a:rPr lang="ar-KW" dirty="0" smtClean="0">
                <a:solidFill>
                  <a:schemeClr val="tx1"/>
                </a:solidFill>
              </a:rPr>
              <a:t>اجتماعيا</a:t>
            </a:r>
          </a:p>
          <a:p>
            <a:pPr marL="342900" indent="-342900">
              <a:lnSpc>
                <a:spcPct val="150000"/>
              </a:lnSpc>
            </a:pPr>
            <a:endParaRPr lang="ar-KW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ar-KW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ar-KW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</a:pPr>
            <a:endParaRPr lang="ar-KW" dirty="0" smtClean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ar-KW" dirty="0" smtClean="0">
                <a:solidFill>
                  <a:schemeClr val="tx1"/>
                </a:solidFill>
              </a:rPr>
              <a:t/>
            </a:r>
            <a:br>
              <a:rPr lang="ar-KW" dirty="0" smtClean="0">
                <a:solidFill>
                  <a:schemeClr val="tx1"/>
                </a:solidFill>
              </a:rPr>
            </a:br>
            <a:r>
              <a:rPr lang="ar-KW" dirty="0" smtClean="0">
                <a:solidFill>
                  <a:schemeClr val="tx1"/>
                </a:solidFill>
              </a:rPr>
              <a:t>2. بعض ألعاب الفيديو تعلم  الأطفال قيم خاطئة. تتم مكافأة السلوك العنيف، الانتقام والعدوان</a:t>
            </a:r>
            <a:r>
              <a:rPr lang="ar-KW" dirty="0" smtClean="0">
                <a:solidFill>
                  <a:schemeClr val="tx1"/>
                </a:solidFill>
              </a:rPr>
              <a:t>.</a:t>
            </a:r>
            <a:r>
              <a:rPr lang="ar-KW" dirty="0" smtClean="0">
                <a:solidFill>
                  <a:schemeClr val="tx1"/>
                </a:solidFill>
              </a:rPr>
              <a:t/>
            </a:r>
            <a:br>
              <a:rPr lang="ar-KW" dirty="0" smtClean="0">
                <a:solidFill>
                  <a:schemeClr val="tx1"/>
                </a:solidFill>
              </a:rPr>
            </a:br>
            <a:r>
              <a:rPr lang="ar-KW" dirty="0" smtClean="0">
                <a:solidFill>
                  <a:schemeClr val="tx1"/>
                </a:solidFill>
              </a:rPr>
              <a:t>4. أيضا كثرة العاب الفيديو تؤثر سلبا على التحصيل الدراسي</a:t>
            </a:r>
            <a:br>
              <a:rPr lang="ar-KW" dirty="0" smtClean="0">
                <a:solidFill>
                  <a:schemeClr val="tx1"/>
                </a:solidFill>
              </a:rPr>
            </a:br>
            <a:r>
              <a:rPr lang="ar-KW" dirty="0" smtClean="0">
                <a:solidFill>
                  <a:schemeClr val="tx1"/>
                </a:solidFill>
              </a:rPr>
              <a:t/>
            </a:r>
            <a:br>
              <a:rPr lang="ar-KW" dirty="0" smtClean="0">
                <a:solidFill>
                  <a:schemeClr val="tx1"/>
                </a:solidFill>
              </a:rPr>
            </a:br>
            <a:r>
              <a:rPr lang="ar-KW" sz="2000" dirty="0" smtClean="0"/>
              <a:t/>
            </a:r>
            <a:br>
              <a:rPr lang="ar-KW" sz="2000" dirty="0" smtClean="0"/>
            </a:br>
            <a:endParaRPr lang="ar-KW" sz="2000" dirty="0">
              <a:solidFill>
                <a:schemeClr val="tx1"/>
              </a:solidFill>
            </a:endParaRPr>
          </a:p>
        </p:txBody>
      </p:sp>
      <p:pic>
        <p:nvPicPr>
          <p:cNvPr id="3" name="Picture 2" descr="nn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2285992"/>
            <a:ext cx="453359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357554" y="2000240"/>
            <a:ext cx="5429288" cy="4643470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3" name="Rectangle 2"/>
          <p:cNvSpPr/>
          <p:nvPr/>
        </p:nvSpPr>
        <p:spPr>
          <a:xfrm>
            <a:off x="3500430" y="2413338"/>
            <a:ext cx="50006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KW" sz="2400" dirty="0" smtClean="0"/>
              <a:t> </a:t>
            </a:r>
            <a:r>
              <a:rPr lang="ar-KW" sz="2000" dirty="0" smtClean="0"/>
              <a:t>مؤسسة لتقييم برامج الترفيه </a:t>
            </a:r>
            <a:r>
              <a:rPr lang="en-US" sz="2000" dirty="0" smtClean="0"/>
              <a:t>ESRB </a:t>
            </a:r>
            <a:r>
              <a:rPr lang="ar-KW" sz="2000" dirty="0" smtClean="0"/>
              <a:t>هي منظمة تعين  عمر وتصنيفات المحتوى، اعتمدت على  مبادئ توجيهية والإعلانات، </a:t>
            </a:r>
            <a:br>
              <a:rPr lang="ar-KW" sz="2000" dirty="0" smtClean="0"/>
            </a:br>
            <a:r>
              <a:rPr lang="ar-KW" sz="2000" dirty="0" smtClean="0"/>
              <a:t>وهدفهم هو مساعدة المستهلكين في تحديد محتوى اللعبة وملائمة. محتواها للعمر  يتم عرض تصنيف لعبة على علبته، من الخارج </a:t>
            </a:r>
            <a:r>
              <a:rPr lang="ar-KW" sz="2400" dirty="0" smtClean="0"/>
              <a:t/>
            </a:r>
            <a:br>
              <a:rPr lang="ar-KW" sz="2400" dirty="0" smtClean="0"/>
            </a:br>
            <a:r>
              <a:rPr lang="ar-KW" sz="2400" dirty="0" smtClean="0"/>
              <a:t/>
            </a:r>
            <a:br>
              <a:rPr lang="ar-KW" sz="2400" dirty="0" smtClean="0"/>
            </a:br>
            <a:endParaRPr lang="ar-KW" sz="2400" dirty="0" smtClean="0"/>
          </a:p>
          <a:p>
            <a:pPr algn="l"/>
            <a:endParaRPr lang="en-US" sz="2400" dirty="0" smtClean="0"/>
          </a:p>
        </p:txBody>
      </p:sp>
      <p:pic>
        <p:nvPicPr>
          <p:cNvPr id="3074" name="Picture 2" descr="ESRB logo.sv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5143512"/>
            <a:ext cx="1557342" cy="1143008"/>
          </a:xfrm>
          <a:prstGeom prst="rect">
            <a:avLst/>
          </a:prstGeom>
          <a:noFill/>
        </p:spPr>
      </p:pic>
      <p:pic>
        <p:nvPicPr>
          <p:cNvPr id="5" name="Picture 4" descr="610CANI127QCAPLLW1ACAPD0XJ3CAWNHWRACA552FT8CAXWLU2NCAW9YH2LCAYSGAB3CA3EP2GYCAADUOXMCABJ1ALVCA9V6V33CAGD94AWCA63Z1X5CAF30G41CAU3NJXCCABLSSRRCAWYAARPCADXNI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4429132"/>
            <a:ext cx="2619375" cy="17430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8992" y="1928802"/>
            <a:ext cx="5357850" cy="4714908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KW"/>
          </a:p>
        </p:txBody>
      </p:sp>
      <p:sp>
        <p:nvSpPr>
          <p:cNvPr id="3" name="Rectangle 2"/>
          <p:cNvSpPr/>
          <p:nvPr/>
        </p:nvSpPr>
        <p:spPr>
          <a:xfrm>
            <a:off x="3857620" y="2214554"/>
            <a:ext cx="471490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KW" sz="2800" b="1" dirty="0" smtClean="0"/>
              <a:t>تقييمات</a:t>
            </a:r>
          </a:p>
          <a:p>
            <a:pPr algn="ctr" rtl="0"/>
            <a:r>
              <a:rPr lang="ar-KW" dirty="0" smtClean="0"/>
              <a:t/>
            </a:r>
            <a:br>
              <a:rPr lang="ar-KW" dirty="0" smtClean="0"/>
            </a:br>
            <a:r>
              <a:rPr lang="ar-KW" sz="2000" dirty="0" smtClean="0"/>
              <a:t>و استخدام الرموز </a:t>
            </a:r>
            <a:r>
              <a:rPr lang="ar-KW" sz="2000" dirty="0" smtClean="0"/>
              <a:t>و</a:t>
            </a:r>
            <a:r>
              <a:rPr lang="ar-KW" sz="2000" dirty="0" smtClean="0"/>
              <a:t> هي الحروف الأبجدية بأسلوب منمق تشير إلى ملائمة اللعبة</a:t>
            </a:r>
            <a:endParaRPr lang="en-US" sz="2000" dirty="0"/>
          </a:p>
        </p:txBody>
      </p:sp>
      <p:sp>
        <p:nvSpPr>
          <p:cNvPr id="5" name="Rounded Rectangle 4">
            <a:hlinkClick r:id="rId3" action="ppaction://hlinksldjump"/>
          </p:cNvPr>
          <p:cNvSpPr/>
          <p:nvPr/>
        </p:nvSpPr>
        <p:spPr>
          <a:xfrm>
            <a:off x="7000892" y="4071942"/>
            <a:ext cx="1500198" cy="928694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2000" b="1" dirty="0" smtClean="0">
                <a:solidFill>
                  <a:schemeClr val="tx1"/>
                </a:solidFill>
              </a:rPr>
              <a:t>تقييمات ذات قيود</a:t>
            </a:r>
            <a:endParaRPr lang="ar-KW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4643438" y="5286388"/>
            <a:ext cx="1500198" cy="928694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2000" b="1" dirty="0" smtClean="0">
                <a:solidFill>
                  <a:schemeClr val="tx1"/>
                </a:solidFill>
              </a:rPr>
              <a:t>تقييمات أخرى</a:t>
            </a:r>
            <a:endParaRPr lang="ar-KW" dirty="0"/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7000892" y="5214950"/>
            <a:ext cx="1500198" cy="928694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2000" b="1" dirty="0" smtClean="0">
                <a:solidFill>
                  <a:schemeClr val="tx1"/>
                </a:solidFill>
              </a:rPr>
              <a:t>تقييمات سابقة </a:t>
            </a:r>
            <a:endParaRPr lang="ar-KW" sz="2000" dirty="0">
              <a:solidFill>
                <a:schemeClr val="tx1"/>
              </a:solidFill>
            </a:endParaRPr>
          </a:p>
        </p:txBody>
      </p:sp>
      <p:sp>
        <p:nvSpPr>
          <p:cNvPr id="11" name="Rounded Rectangle 10">
            <a:hlinkClick r:id="rId6" action="ppaction://hlinksldjump"/>
          </p:cNvPr>
          <p:cNvSpPr/>
          <p:nvPr/>
        </p:nvSpPr>
        <p:spPr>
          <a:xfrm>
            <a:off x="4643438" y="4071942"/>
            <a:ext cx="1428760" cy="928694"/>
          </a:xfrm>
          <a:prstGeom prst="roundRect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KW" sz="2000" b="1" dirty="0" smtClean="0">
                <a:solidFill>
                  <a:schemeClr val="tx1"/>
                </a:solidFill>
              </a:rPr>
              <a:t>تقييمات دون قيود</a:t>
            </a:r>
            <a:endParaRPr lang="ar-KW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571868" y="1571612"/>
          <a:ext cx="5286412" cy="519602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321603"/>
                <a:gridCol w="1321603"/>
                <a:gridCol w="1321603"/>
                <a:gridCol w="1321603"/>
              </a:tblGrid>
              <a:tr h="514013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مناسبة </a:t>
                      </a:r>
                      <a:r>
                        <a:rPr lang="ar-KW" dirty="0" err="1" smtClean="0"/>
                        <a:t>ل</a:t>
                      </a:r>
                      <a:r>
                        <a:rPr lang="ar-KW" dirty="0" smtClean="0"/>
                        <a:t>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وصف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التقييم</a:t>
                      </a:r>
                      <a:r>
                        <a:rPr lang="ar-KW" baseline="0" dirty="0" smtClean="0"/>
                        <a:t>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الاختصار</a:t>
                      </a:r>
                      <a:endParaRPr lang="ar-KW" dirty="0"/>
                    </a:p>
                  </a:txBody>
                  <a:tcPr/>
                </a:tc>
              </a:tr>
              <a:tr h="1224985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ثلاث سنوات فما فوق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KW" dirty="0" smtClean="0"/>
                        <a:t>للأطفال</a:t>
                      </a:r>
                      <a:r>
                        <a:rPr lang="ar-KW" baseline="0" dirty="0" smtClean="0"/>
                        <a:t> الصغار و عادة تكون تربوية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ar-KW" b="1" dirty="0" smtClean="0"/>
                        <a:t>طفولة مبكرة </a:t>
                      </a:r>
                      <a:r>
                        <a:rPr lang="ar-KW" dirty="0" smtClean="0"/>
                        <a:t>(</a:t>
                      </a:r>
                      <a:r>
                        <a:rPr lang="en-US" dirty="0" smtClean="0"/>
                        <a:t>(EC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  <a:tr h="1113694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ست سنوات فما فوق 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-</a:t>
                      </a:r>
                      <a:r>
                        <a:rPr lang="en-US" dirty="0" smtClean="0"/>
                        <a:t>.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Everyone</a:t>
                      </a:r>
                      <a:r>
                        <a:rPr lang="en-US" dirty="0" smtClean="0"/>
                        <a:t> (E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  <a:tr h="1028026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عشر سنوات فما فوق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مناسبة</a:t>
                      </a:r>
                      <a:r>
                        <a:rPr lang="ar-KW" baseline="0" dirty="0" smtClean="0"/>
                        <a:t> جدا </a:t>
                      </a:r>
                      <a:r>
                        <a:rPr lang="ar-KW" baseline="0" dirty="0" err="1" smtClean="0"/>
                        <a:t>للاطفال</a:t>
                      </a:r>
                      <a:r>
                        <a:rPr lang="ar-KW" baseline="0" dirty="0" smtClean="0"/>
                        <a:t> في هذا العمر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Everyone 10+</a:t>
                      </a:r>
                      <a:r>
                        <a:rPr lang="en-US" dirty="0" smtClean="0"/>
                        <a:t> (E10+)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  <a:tr h="1315305"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ثلاثة عشر</a:t>
                      </a:r>
                      <a:r>
                        <a:rPr lang="ar-KW" baseline="0" dirty="0" smtClean="0"/>
                        <a:t> سنة فما فوق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KW" dirty="0" smtClean="0"/>
                        <a:t>لن يستطيع التعامل</a:t>
                      </a:r>
                      <a:r>
                        <a:rPr lang="ar-KW" baseline="0" dirty="0" smtClean="0"/>
                        <a:t> معها من هم دون سن </a:t>
                      </a:r>
                      <a:r>
                        <a:rPr lang="ar-KW" baseline="0" dirty="0" err="1" smtClean="0"/>
                        <a:t>ال</a:t>
                      </a:r>
                      <a:r>
                        <a:rPr lang="ar-KW" baseline="0" dirty="0" smtClean="0"/>
                        <a:t> 13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Teen</a:t>
                      </a:r>
                      <a:r>
                        <a:rPr lang="en-US" dirty="0" smtClean="0"/>
                        <a:t> (T)</a:t>
                      </a:r>
                      <a:endParaRPr lang="ar-KW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KW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 descr="pi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2357430"/>
            <a:ext cx="714380" cy="785818"/>
          </a:xfrm>
          <a:prstGeom prst="rect">
            <a:avLst/>
          </a:prstGeom>
        </p:spPr>
      </p:pic>
      <p:pic>
        <p:nvPicPr>
          <p:cNvPr id="11" name="Picture 10" descr="80px-ESRB_Everyone_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571876"/>
            <a:ext cx="833438" cy="714380"/>
          </a:xfrm>
          <a:prstGeom prst="rect">
            <a:avLst/>
          </a:prstGeom>
        </p:spPr>
      </p:pic>
      <p:pic>
        <p:nvPicPr>
          <p:cNvPr id="12" name="Picture 11" descr="10+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4643446"/>
            <a:ext cx="904876" cy="781048"/>
          </a:xfrm>
          <a:prstGeom prst="rect">
            <a:avLst/>
          </a:prstGeom>
        </p:spPr>
      </p:pic>
      <p:pic>
        <p:nvPicPr>
          <p:cNvPr id="13" name="Picture 12" descr="80px-ESRB_Teen_sv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182" y="5643578"/>
            <a:ext cx="904876" cy="852486"/>
          </a:xfrm>
          <a:prstGeom prst="rect">
            <a:avLst/>
          </a:prstGeom>
        </p:spPr>
      </p:pic>
      <p:sp>
        <p:nvSpPr>
          <p:cNvPr id="14" name="Left Arrow 13">
            <a:hlinkClick r:id="rId6" action="ppaction://hlinksldjump"/>
          </p:cNvPr>
          <p:cNvSpPr/>
          <p:nvPr/>
        </p:nvSpPr>
        <p:spPr>
          <a:xfrm>
            <a:off x="8379906" y="857232"/>
            <a:ext cx="764094" cy="484632"/>
          </a:xfrm>
          <a:prstGeom prst="leftArrow">
            <a:avLst/>
          </a:prstGeom>
          <a:noFill/>
          <a:ln>
            <a:solidFill>
              <a:srgbClr val="727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back</a:t>
            </a:r>
            <a:endParaRPr lang="ar-KW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352</Words>
  <Application>Microsoft Office PowerPoint</Application>
  <PresentationFormat>On-screen Show (4:3)</PresentationFormat>
  <Paragraphs>149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49</cp:revision>
  <dcterms:created xsi:type="dcterms:W3CDTF">2012-04-20T17:01:47Z</dcterms:created>
  <dcterms:modified xsi:type="dcterms:W3CDTF">2012-05-15T20:47:50Z</dcterms:modified>
</cp:coreProperties>
</file>